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6" r:id="rId4"/>
    <p:sldId id="261" r:id="rId5"/>
    <p:sldId id="285" r:id="rId6"/>
    <p:sldId id="286" r:id="rId7"/>
    <p:sldId id="280" r:id="rId8"/>
    <p:sldId id="259" r:id="rId9"/>
    <p:sldId id="272" r:id="rId10"/>
    <p:sldId id="273" r:id="rId11"/>
    <p:sldId id="275" r:id="rId12"/>
    <p:sldId id="260" r:id="rId13"/>
    <p:sldId id="269" r:id="rId14"/>
    <p:sldId id="277" r:id="rId15"/>
    <p:sldId id="271" r:id="rId16"/>
    <p:sldId id="279" r:id="rId17"/>
    <p:sldId id="278" r:id="rId18"/>
    <p:sldId id="274" r:id="rId19"/>
    <p:sldId id="288" r:id="rId20"/>
    <p:sldId id="262" r:id="rId21"/>
    <p:sldId id="281" r:id="rId22"/>
    <p:sldId id="267" r:id="rId23"/>
    <p:sldId id="28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39"/>
    <p:restoredTop sz="95816"/>
  </p:normalViewPr>
  <p:slideViewPr>
    <p:cSldViewPr snapToGrid="0" snapToObjects="1">
      <p:cViewPr>
        <p:scale>
          <a:sx n="114" d="100"/>
          <a:sy n="114" d="100"/>
        </p:scale>
        <p:origin x="76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3E3EF2-4BD5-496F-AE71-0F5380C2645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4A2B6B9-F623-48CB-B722-F0ECA2C8C643}">
      <dgm:prSet/>
      <dgm:spPr/>
      <dgm:t>
        <a:bodyPr/>
        <a:lstStyle/>
        <a:p>
          <a:r>
            <a:rPr lang="en-US" dirty="0"/>
            <a:t>DIFFERENT TYPES OF  AUTOMATION FRAMEWORKS</a:t>
          </a:r>
        </a:p>
      </dgm:t>
    </dgm:pt>
    <dgm:pt modelId="{91FCE739-ADB7-4B1C-8EC6-4D938697F9FC}" type="parTrans" cxnId="{1F827B32-C3A2-446A-9330-C394D3D9AAB2}">
      <dgm:prSet/>
      <dgm:spPr/>
      <dgm:t>
        <a:bodyPr/>
        <a:lstStyle/>
        <a:p>
          <a:endParaRPr lang="en-US"/>
        </a:p>
      </dgm:t>
    </dgm:pt>
    <dgm:pt modelId="{55561FF9-CFC0-4657-9E14-F4E5BFE2F178}" type="sibTrans" cxnId="{1F827B32-C3A2-446A-9330-C394D3D9AAB2}">
      <dgm:prSet/>
      <dgm:spPr/>
      <dgm:t>
        <a:bodyPr/>
        <a:lstStyle/>
        <a:p>
          <a:endParaRPr lang="en-US"/>
        </a:p>
      </dgm:t>
    </dgm:pt>
    <dgm:pt modelId="{69E43360-71EE-AC46-B2C7-63BF40FEC6BE}" type="pres">
      <dgm:prSet presAssocID="{5D3E3EF2-4BD5-496F-AE71-0F5380C2645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C0A2EE-D291-E44C-AFA0-9C3C0587EB14}" type="pres">
      <dgm:prSet presAssocID="{04A2B6B9-F623-48CB-B722-F0ECA2C8C64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827B32-C3A2-446A-9330-C394D3D9AAB2}" srcId="{5D3E3EF2-4BD5-496F-AE71-0F5380C26454}" destId="{04A2B6B9-F623-48CB-B722-F0ECA2C8C643}" srcOrd="0" destOrd="0" parTransId="{91FCE739-ADB7-4B1C-8EC6-4D938697F9FC}" sibTransId="{55561FF9-CFC0-4657-9E14-F4E5BFE2F178}"/>
    <dgm:cxn modelId="{6AF58AAA-B338-9044-A40A-1D120D031979}" type="presOf" srcId="{04A2B6B9-F623-48CB-B722-F0ECA2C8C643}" destId="{2DC0A2EE-D291-E44C-AFA0-9C3C0587EB14}" srcOrd="0" destOrd="0" presId="urn:microsoft.com/office/officeart/2005/8/layout/vList2"/>
    <dgm:cxn modelId="{FE3DBAA7-B749-3F40-97E9-C997EF2A282A}" type="presOf" srcId="{5D3E3EF2-4BD5-496F-AE71-0F5380C26454}" destId="{69E43360-71EE-AC46-B2C7-63BF40FEC6BE}" srcOrd="0" destOrd="0" presId="urn:microsoft.com/office/officeart/2005/8/layout/vList2"/>
    <dgm:cxn modelId="{1791C3F2-BF83-054E-B243-B48E35E72028}" type="presParOf" srcId="{69E43360-71EE-AC46-B2C7-63BF40FEC6BE}" destId="{2DC0A2EE-D291-E44C-AFA0-9C3C0587EB1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0A2EE-D291-E44C-AFA0-9C3C0587EB14}">
      <dsp:nvSpPr>
        <dsp:cNvPr id="0" name=""/>
        <dsp:cNvSpPr/>
      </dsp:nvSpPr>
      <dsp:spPr>
        <a:xfrm>
          <a:off x="0" y="103958"/>
          <a:ext cx="5759656" cy="46390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DIFFERENT TYPES OF  AUTOMATION FRAMEWORKS</a:t>
          </a:r>
        </a:p>
      </dsp:txBody>
      <dsp:txXfrm>
        <a:off x="226460" y="330418"/>
        <a:ext cx="5306736" cy="4186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uru99.com/creating-keyword-hybrid-frameworks-with-selenium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zone.com/articles/a-few-benefits-you-get-by-doing-bd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2.pn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72F19F-EA3C-EF4E-9EEC-C884A30E0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Frameworks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2E30387-2B81-614C-8F20-7B12DBACFF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97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D9CC69-4141-814D-A559-F4C1E183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driven framework?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260064-2E92-4747-9499-AFBCD77FED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Usually you have your data in excel sheets</a:t>
            </a:r>
          </a:p>
          <a:p>
            <a:r>
              <a:rPr lang="en-US" dirty="0"/>
              <a:t>Assume you need to run a set of tests with different data  (Say, login test)</a:t>
            </a:r>
          </a:p>
          <a:p>
            <a:r>
              <a:rPr lang="en-US" dirty="0"/>
              <a:t>If we run the same test with multiple test data sets manually it is time-consuming, and error-prone.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4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244848E-C3B2-5641-8FA6-ADE5582695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703386"/>
            <a:ext cx="10394707" cy="4671200"/>
          </a:xfrm>
        </p:spPr>
        <p:txBody>
          <a:bodyPr/>
          <a:lstStyle/>
          <a:p>
            <a:r>
              <a:rPr lang="en-US" dirty="0"/>
              <a:t>Assume, you need to test login form with 50 different sets of test data</a:t>
            </a:r>
          </a:p>
          <a:p>
            <a:r>
              <a:rPr lang="en-US" dirty="0"/>
              <a:t>As a manual tester, you do log in with all the 50 different sets of test data for 50 times</a:t>
            </a:r>
          </a:p>
          <a:p>
            <a:r>
              <a:rPr lang="en-US" dirty="0"/>
              <a:t>As an automation tester, you create a test script and run 50 times by changing the test data on each run or you create 50 test scripts to execute the scenario</a:t>
            </a:r>
          </a:p>
          <a:p>
            <a:r>
              <a:rPr lang="en-US" dirty="0"/>
              <a:t>We can achieve Data-driven framework using </a:t>
            </a:r>
            <a:r>
              <a:rPr lang="en-US" dirty="0" err="1"/>
              <a:t>TestNG's</a:t>
            </a:r>
            <a:r>
              <a:rPr lang="en-US" dirty="0"/>
              <a:t> data </a:t>
            </a:r>
            <a:r>
              <a:rPr lang="en-US" dirty="0" smtClean="0"/>
              <a:t>provider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6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="" xmlns:a16="http://schemas.microsoft.com/office/drawing/2014/main" id="{576E8DBD-6DBD-4FCB-8FE8-8F0425C0B6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9" name="Freeform 11">
            <a:extLst>
              <a:ext uri="{FF2B5EF4-FFF2-40B4-BE49-F238E27FC236}">
                <a16:creationId xmlns="" xmlns:a16="http://schemas.microsoft.com/office/drawing/2014/main" id="{70BE0118-665B-49AC-8ED9-B29C009CED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Freeform 13">
            <a:extLst>
              <a:ext uri="{FF2B5EF4-FFF2-40B4-BE49-F238E27FC236}">
                <a16:creationId xmlns="" xmlns:a16="http://schemas.microsoft.com/office/drawing/2014/main" id="{DB8E4593-3024-4A7B-92FB-8114D72E57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Freeform 25">
            <a:extLst>
              <a:ext uri="{FF2B5EF4-FFF2-40B4-BE49-F238E27FC236}">
                <a16:creationId xmlns="" xmlns:a16="http://schemas.microsoft.com/office/drawing/2014/main" id="{F72029E6-113E-4A42-8D29-4B796B39B9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4">
            <a:extLst>
              <a:ext uri="{FF2B5EF4-FFF2-40B4-BE49-F238E27FC236}">
                <a16:creationId xmlns="" xmlns:a16="http://schemas.microsoft.com/office/drawing/2014/main" id="{FBAE6AE5-2B20-46E6-B338-A385BFF09F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67" name="5-Point Star 24">
            <a:extLst>
              <a:ext uri="{FF2B5EF4-FFF2-40B4-BE49-F238E27FC236}">
                <a16:creationId xmlns="" xmlns:a16="http://schemas.microsoft.com/office/drawing/2014/main" id="{4555B12C-E2CF-448D-918F-96D0958DC6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9" name="Rectangle 68">
            <a:extLst>
              <a:ext uri="{FF2B5EF4-FFF2-40B4-BE49-F238E27FC236}">
                <a16:creationId xmlns="" xmlns:a16="http://schemas.microsoft.com/office/drawing/2014/main" id="{9EB9FA3F-CAB0-4533-9364-224CEC6FF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831F6ED-40CA-6741-BB07-6D563E7163DD}"/>
              </a:ext>
            </a:extLst>
          </p:cNvPr>
          <p:cNvSpPr txBox="1"/>
          <p:nvPr/>
        </p:nvSpPr>
        <p:spPr>
          <a:xfrm>
            <a:off x="558125" y="5277820"/>
            <a:ext cx="10805790" cy="1270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cap="all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Tl;dr</a:t>
            </a:r>
            <a:r>
              <a:rPr lang="en-US" sz="31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==&gt; we adopt Data Driven Framework when we have to execute the same test with multiple sets of test data.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100" cap="all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" name="5-Point Star 31">
            <a:extLst>
              <a:ext uri="{FF2B5EF4-FFF2-40B4-BE49-F238E27FC236}">
                <a16:creationId xmlns="" xmlns:a16="http://schemas.microsoft.com/office/drawing/2014/main" id="{42B0C1BF-5CB1-40DA-9A22-5452B54691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E2EC620-6E1C-214D-B4CD-A810C3EAB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18" y="691546"/>
            <a:ext cx="10106847" cy="351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6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9F60B8-E940-C14F-B527-4C2AF60CB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testing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1C98634-9EFB-9449-A755-7ECEBF1EA6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Hybrid Test framework is a concept where we are using the advantage of both Keyword and Data driven </a:t>
            </a:r>
            <a:r>
              <a:rPr lang="en-US" dirty="0" smtClean="0"/>
              <a:t>framework</a:t>
            </a:r>
          </a:p>
          <a:p>
            <a:r>
              <a:rPr lang="en-US" b="1" dirty="0"/>
              <a:t>Hybrid testing</a:t>
            </a:r>
            <a:r>
              <a:rPr lang="en-US" dirty="0"/>
              <a:t> is what most frameworks evolve/develop into over time and multiple projects. </a:t>
            </a:r>
            <a:endParaRPr lang="en-US" dirty="0" smtClean="0"/>
          </a:p>
          <a:p>
            <a:r>
              <a:rPr lang="en-US" dirty="0" smtClean="0"/>
              <a:t>Basically this is using some of the advantages of the both framework we just mentioned</a:t>
            </a:r>
            <a:endParaRPr lang="en-US" dirty="0"/>
          </a:p>
          <a:p>
            <a:r>
              <a:rPr lang="en-US" dirty="0">
                <a:hlinkClick r:id="rId2"/>
              </a:rPr>
              <a:t>More info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6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A11583-0E04-3A4E-9146-1543F153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427F84B-D702-454F-9559-48C31049EB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</a:t>
            </a:r>
            <a:r>
              <a:rPr lang="en-US" dirty="0" smtClean="0"/>
              <a:t>UNIT tests </a:t>
            </a:r>
            <a:r>
              <a:rPr lang="en-US" dirty="0"/>
              <a:t>before writing functionalities</a:t>
            </a:r>
          </a:p>
          <a:p>
            <a:r>
              <a:rPr lang="en-US" dirty="0"/>
              <a:t>Run the tests </a:t>
            </a:r>
            <a:r>
              <a:rPr lang="en-US" dirty="0">
                <a:sym typeface="Wingdings" pitchFamily="2" charset="2"/>
              </a:rPr>
              <a:t> Tests will fail</a:t>
            </a:r>
          </a:p>
          <a:p>
            <a:r>
              <a:rPr lang="en-US" dirty="0"/>
              <a:t>Write the minimum amount of code required to make the test pass</a:t>
            </a:r>
          </a:p>
          <a:p>
            <a:r>
              <a:rPr lang="en-US" dirty="0">
                <a:sym typeface="Wingdings" pitchFamily="2" charset="2"/>
              </a:rPr>
              <a:t>Run the tests again  tests will pass</a:t>
            </a:r>
          </a:p>
          <a:p>
            <a:r>
              <a:rPr lang="en-US" dirty="0"/>
              <a:t>Optionally refactor your code</a:t>
            </a:r>
          </a:p>
          <a:p>
            <a:r>
              <a:rPr lang="en-US" dirty="0"/>
              <a:t>Repeat from 1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="" xmlns:a16="http://schemas.microsoft.com/office/drawing/2014/main" id="{EB9D6550-E825-B64C-86D8-42BC9FB1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372" y="1837765"/>
            <a:ext cx="3598213" cy="28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39799A-33C5-FC4B-B637-74FA9A92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driven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FE72210-A2FF-DE47-A5EF-75CDDE0858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Behavior Driven testing is an extension of TDD</a:t>
            </a:r>
          </a:p>
          <a:p>
            <a:r>
              <a:rPr lang="en-US" dirty="0"/>
              <a:t>Like in TDD in BDD also we write tests first and then add application code</a:t>
            </a:r>
          </a:p>
          <a:p>
            <a:r>
              <a:rPr lang="en-US" dirty="0"/>
              <a:t>The major difference that we get to see here </a:t>
            </a:r>
            <a:r>
              <a:rPr lang="en-US" dirty="0" smtClean="0"/>
              <a:t>are</a:t>
            </a:r>
          </a:p>
          <a:p>
            <a:pPr lvl="1"/>
            <a:r>
              <a:rPr lang="en-US" dirty="0"/>
              <a:t>Tests are written in a language that is very similar to English (gherkin)</a:t>
            </a:r>
          </a:p>
          <a:p>
            <a:pPr lvl="1"/>
            <a:r>
              <a:rPr lang="en-US" dirty="0"/>
              <a:t>tests are explained as behavior of application and are more user </a:t>
            </a:r>
            <a:r>
              <a:rPr lang="en-US" dirty="0" smtClean="0"/>
              <a:t>focused</a:t>
            </a:r>
          </a:p>
          <a:p>
            <a:r>
              <a:rPr lang="en-US" dirty="0" smtClean="0"/>
              <a:t>The whole team comes together to discuss, create, and understand feature files.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27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DF3B5D6-420B-D34F-8B81-44AB5007F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169" y="0"/>
            <a:ext cx="6920894" cy="55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7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4FB96C-B6BA-F34D-8136-60B43AF18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Why bother for </a:t>
            </a:r>
            <a:r>
              <a:rPr lang="en-US" dirty="0" err="1"/>
              <a:t>bdd</a:t>
            </a:r>
            <a:r>
              <a:rPr lang="en-US" dirty="0"/>
              <a:t> when you can do </a:t>
            </a:r>
            <a:r>
              <a:rPr lang="en-US" dirty="0" err="1"/>
              <a:t>tdd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5709C89-7C49-924F-A4E9-C51B054E4A6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i="1" dirty="0"/>
              <a:t>Shifting from thinking in “tests” to thinking in “behavior”</a:t>
            </a:r>
          </a:p>
          <a:p>
            <a:r>
              <a:rPr lang="en-US" i="1" dirty="0" smtClean="0"/>
              <a:t>Strong Collaboration </a:t>
            </a:r>
            <a:r>
              <a:rPr lang="en-US" i="1" dirty="0"/>
              <a:t>between Business stakeholders, Business Analysts, QA Team and </a:t>
            </a:r>
            <a:r>
              <a:rPr lang="en-US" i="1" dirty="0" smtClean="0"/>
              <a:t>developers</a:t>
            </a:r>
            <a:endParaRPr lang="en-US" dirty="0"/>
          </a:p>
          <a:p>
            <a:r>
              <a:rPr lang="en-US" i="1" dirty="0"/>
              <a:t>Extends Test Driven Development (TDD) by utilizing natural language that non technical stakeholders can understand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More info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80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6EA5558-6F13-4315-B59F-DAA05A6EB09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Freeform 11">
            <a:extLst>
              <a:ext uri="{FF2B5EF4-FFF2-40B4-BE49-F238E27FC236}">
                <a16:creationId xmlns="" xmlns:a16="http://schemas.microsoft.com/office/drawing/2014/main" id="{F11EF67E-A76B-4908-8CBC-824BC0E8D1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13">
            <a:extLst>
              <a:ext uri="{FF2B5EF4-FFF2-40B4-BE49-F238E27FC236}">
                <a16:creationId xmlns="" xmlns:a16="http://schemas.microsoft.com/office/drawing/2014/main" id="{D14104DC-0846-4DC0-92E6-1EEBE1EE75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25">
            <a:extLst>
              <a:ext uri="{FF2B5EF4-FFF2-40B4-BE49-F238E27FC236}">
                <a16:creationId xmlns="" xmlns:a16="http://schemas.microsoft.com/office/drawing/2014/main" id="{C8E240AA-819B-40E3-92F6-95A21067E6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14">
            <a:extLst>
              <a:ext uri="{FF2B5EF4-FFF2-40B4-BE49-F238E27FC236}">
                <a16:creationId xmlns="" xmlns:a16="http://schemas.microsoft.com/office/drawing/2014/main" id="{ECAE88C9-DE01-4326-8D88-5021512309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2" name="5-Point Star 24">
            <a:extLst>
              <a:ext uri="{FF2B5EF4-FFF2-40B4-BE49-F238E27FC236}">
                <a16:creationId xmlns="" xmlns:a16="http://schemas.microsoft.com/office/drawing/2014/main" id="{7E7FD8B2-7738-4D90-8464-0836823000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FC591F9B-82B8-42AF-8752-317F13E5EE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="" xmlns:a16="http://schemas.microsoft.com/office/drawing/2014/main" id="{912CA1F4-5F7C-47DD-A745-2006815BC5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2467" y="0"/>
            <a:ext cx="7107594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8">
            <a:extLst>
              <a:ext uri="{FF2B5EF4-FFF2-40B4-BE49-F238E27FC236}">
                <a16:creationId xmlns="" xmlns:a16="http://schemas.microsoft.com/office/drawing/2014/main" id="{3C9DD4D3-0CBA-4FC0-83AD-2649F012F7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8361" y="0"/>
            <a:ext cx="675601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209D70-39EE-9E46-94D4-A2194B886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88" y="1301568"/>
            <a:ext cx="5785837" cy="29127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000"/>
              <a:t>What tool do you use?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E3F27119-B6DF-46D2-A55E-A70714B141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2467" y="0"/>
            <a:ext cx="670732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36310A22-6876-498D-BB56-3355C999FC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4107" y="5752622"/>
            <a:ext cx="670909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A15CA1E8-16B6-46FD-A54B-AC63432625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557188" y="450792"/>
            <a:ext cx="4171517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0A82E8B-5232-9746-B9AE-BF7DDF7524F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8245967" y="684681"/>
            <a:ext cx="2802385" cy="2099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F54833C-F6DF-1040-AE25-079E4E3E2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368" y="2913907"/>
            <a:ext cx="3261583" cy="32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Options to choose from for </a:t>
            </a:r>
            <a:r>
              <a:rPr lang="en-US" smtClean="0"/>
              <a:t>bdd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99" y="2063750"/>
            <a:ext cx="8011151" cy="3311525"/>
          </a:xfrm>
        </p:spPr>
      </p:pic>
    </p:spTree>
    <p:extLst>
      <p:ext uri="{BB962C8B-B14F-4D97-AF65-F5344CB8AC3E}">
        <p14:creationId xmlns:p14="http://schemas.microsoft.com/office/powerpoint/2010/main" val="253193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0A9C49B-76D8-4E9B-B430-D1ADF40F1C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F88A5712-2FE0-4DD4-BDC6-099EA378A0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9">
            <a:extLst>
              <a:ext uri="{FF2B5EF4-FFF2-40B4-BE49-F238E27FC236}">
                <a16:creationId xmlns="" xmlns:a16="http://schemas.microsoft.com/office/drawing/2014/main" id="{448E5503-E0F8-4B94-81A3-B1FA57623E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CE54F896-85E7-4403-9E37-1B004731F8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087AB1-663E-2B4A-B24A-C2D34A5BD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3381946" cy="4846967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TODAY’S TOPICS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0FB04D57-DCC6-4734-8DDF-746C49DC04A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38574381"/>
              </p:ext>
            </p:extLst>
          </p:nvPr>
        </p:nvGraphicFramePr>
        <p:xfrm>
          <a:off x="5294108" y="685800"/>
          <a:ext cx="5759656" cy="484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8437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F378F5C-B867-D846-8496-4E22F3268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21458" b="156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="" xmlns:a16="http://schemas.microsoft.com/office/drawing/2014/main" id="{1195E126-5CB4-434D-8B36-832C6512C4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 rot="21420000">
            <a:off x="4300962" y="605592"/>
            <a:ext cx="8044106" cy="5638800"/>
          </a:xfrm>
          <a:custGeom>
            <a:avLst/>
            <a:gdLst/>
            <a:ahLst/>
            <a:cxnLst/>
            <a:rect l="l" t="t" r="r" b="b"/>
            <a:pathLst>
              <a:path w="8044106" h="5638800">
                <a:moveTo>
                  <a:pt x="8044106" y="0"/>
                </a:moveTo>
                <a:lnTo>
                  <a:pt x="7748589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F51D6D-BD95-D446-B397-8A3C2F28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4677415" y="1226752"/>
            <a:ext cx="6851126" cy="11519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Questions related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DD89D0-6195-AC42-B559-8D8330FEF6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21420000">
            <a:off x="4779386" y="2453949"/>
            <a:ext cx="6867212" cy="294465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Which framework you are currently using? And why?</a:t>
            </a:r>
          </a:p>
          <a:p>
            <a:r>
              <a:rPr lang="en-US" sz="1800" dirty="0">
                <a:solidFill>
                  <a:schemeClr val="bg1"/>
                </a:solidFill>
              </a:rPr>
              <a:t>what are some of the advantages of the framework you are using?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54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1AE30B-9CF9-6745-AAF6-2AD095A4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mentoring topics?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1500FFB-C21B-3F4B-B77B-62474B1ADC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Go </a:t>
            </a:r>
            <a:r>
              <a:rPr lang="en-US" dirty="0"/>
              <a:t>over the real work framework</a:t>
            </a:r>
          </a:p>
          <a:p>
            <a:r>
              <a:rPr lang="en-US" dirty="0"/>
              <a:t>Anything requested?</a:t>
            </a:r>
          </a:p>
        </p:txBody>
      </p:sp>
    </p:spTree>
    <p:extLst>
      <p:ext uri="{BB962C8B-B14F-4D97-AF65-F5344CB8AC3E}">
        <p14:creationId xmlns:p14="http://schemas.microsoft.com/office/powerpoint/2010/main" val="291855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5C1274-4D45-8F42-8499-1E32BD175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15161" cy="1151965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61" y="78833"/>
            <a:ext cx="4248615" cy="6578883"/>
          </a:xfrm>
        </p:spPr>
      </p:pic>
    </p:spTree>
    <p:extLst>
      <p:ext uri="{BB962C8B-B14F-4D97-AF65-F5344CB8AC3E}">
        <p14:creationId xmlns:p14="http://schemas.microsoft.com/office/powerpoint/2010/main" val="238192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258" y="243398"/>
            <a:ext cx="6437839" cy="4908853"/>
          </a:xfrm>
        </p:spPr>
      </p:pic>
    </p:spTree>
    <p:extLst>
      <p:ext uri="{BB962C8B-B14F-4D97-AF65-F5344CB8AC3E}">
        <p14:creationId xmlns:p14="http://schemas.microsoft.com/office/powerpoint/2010/main" val="166852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15DA87D-133C-4F77-8863-8B66D40F993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5C436ED1-B374-4FA9-AC69-CA9B086E4F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0BF795C8-C503-458A-B6C7-5C3B78FA66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29605B65-A1AD-48AA-9FA4-0239C3E346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C158A24C-9ADB-45F1-90ED-8B0C00DF8C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047CC3B-8892-1A4C-9000-7557DADECC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0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52A24E-6788-8047-8B39-C6E51D49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089" y="685800"/>
            <a:ext cx="5404593" cy="1151965"/>
          </a:xfrm>
        </p:spPr>
        <p:txBody>
          <a:bodyPr>
            <a:normAutofit/>
          </a:bodyPr>
          <a:lstStyle/>
          <a:p>
            <a:r>
              <a:rPr lang="en-US" sz="4200" dirty="0"/>
              <a:t>What is a framework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A8582592-4A01-43BC-A8AF-8ED1AB34A7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00241" y="457200"/>
            <a:ext cx="4709320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3BB41E1-3EFA-5C42-B94B-85174F46F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08" y="690023"/>
            <a:ext cx="4218303" cy="42183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EB041A5-018E-9B44-91F6-4F54F185C0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72425" y="2071048"/>
            <a:ext cx="5410257" cy="3072290"/>
          </a:xfrm>
        </p:spPr>
        <p:txBody>
          <a:bodyPr>
            <a:normAutofit/>
          </a:bodyPr>
          <a:lstStyle/>
          <a:p>
            <a:r>
              <a:rPr lang="en-US" dirty="0"/>
              <a:t>A framework defines a set of rules or best practices which we can follow in a systematic way to achieve the desired results.</a:t>
            </a:r>
          </a:p>
          <a:p>
            <a:r>
              <a:rPr lang="en-US" dirty="0"/>
              <a:t>test automation frameworks deal with best practices to achieve the goals of our automation project.</a:t>
            </a:r>
          </a:p>
        </p:txBody>
      </p:sp>
    </p:spTree>
    <p:extLst>
      <p:ext uri="{BB962C8B-B14F-4D97-AF65-F5344CB8AC3E}">
        <p14:creationId xmlns:p14="http://schemas.microsoft.com/office/powerpoint/2010/main" val="181087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we using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Framework is a code structure that helps to make code maintenance easy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Without frameworks, we will place the “code” as well as “data” in the same place which is neither re-usable nor readable.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095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814039"/>
            <a:ext cx="10465420" cy="4560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Using Frameworks, produce beneficial outcomes </a:t>
            </a:r>
            <a:r>
              <a:rPr lang="en-US" sz="2400" dirty="0" smtClean="0"/>
              <a:t>like</a:t>
            </a:r>
          </a:p>
          <a:p>
            <a:pPr marL="228600" lvl="1">
              <a:spcBef>
                <a:spcPts val="1000"/>
              </a:spcBef>
            </a:pPr>
            <a:r>
              <a:rPr lang="en-US" sz="2000" dirty="0"/>
              <a:t>Reusability – due to modularity of test cases and library </a:t>
            </a:r>
            <a:r>
              <a:rPr lang="en-US" sz="2000" dirty="0" smtClean="0"/>
              <a:t>functions</a:t>
            </a:r>
          </a:p>
          <a:p>
            <a:pPr marL="228600" lvl="1">
              <a:spcBef>
                <a:spcPts val="1000"/>
              </a:spcBef>
            </a:pPr>
            <a:r>
              <a:rPr lang="en-US" sz="2000" dirty="0"/>
              <a:t>Maintainability – significantly reduces the test maintenance </a:t>
            </a:r>
            <a:r>
              <a:rPr lang="en-US" sz="2000" dirty="0" smtClean="0"/>
              <a:t>effort</a:t>
            </a:r>
          </a:p>
          <a:p>
            <a:pPr marL="228600" lvl="1">
              <a:spcBef>
                <a:spcPts val="1000"/>
              </a:spcBef>
            </a:pPr>
            <a:r>
              <a:rPr lang="en-US" sz="2000" dirty="0"/>
              <a:t>higher code </a:t>
            </a:r>
            <a:r>
              <a:rPr lang="en-US" sz="2000" dirty="0" smtClean="0"/>
              <a:t>readability</a:t>
            </a:r>
          </a:p>
          <a:p>
            <a:pPr marL="228600" lvl="1">
              <a:spcBef>
                <a:spcPts val="1000"/>
              </a:spcBef>
            </a:pPr>
            <a:r>
              <a:rPr lang="en-US" sz="2000" dirty="0"/>
              <a:t>Manageability - effective test design, execution, and </a:t>
            </a:r>
            <a:r>
              <a:rPr lang="en-US" sz="2000" dirty="0" smtClean="0"/>
              <a:t>traceability</a:t>
            </a:r>
          </a:p>
          <a:p>
            <a:pPr marL="228600" lvl="1">
              <a:spcBef>
                <a:spcPts val="1000"/>
              </a:spcBef>
            </a:pPr>
            <a:r>
              <a:rPr lang="en-US" sz="2000" dirty="0"/>
              <a:t>Accessibility – to design, develop &amp; modify tests whilst </a:t>
            </a:r>
            <a:r>
              <a:rPr lang="en-US" sz="2000" dirty="0" smtClean="0"/>
              <a:t>executing</a:t>
            </a:r>
          </a:p>
          <a:p>
            <a:pPr marL="228600" lvl="1">
              <a:spcBef>
                <a:spcPts val="1000"/>
              </a:spcBef>
            </a:pPr>
            <a:r>
              <a:rPr lang="en-US" sz="2000" dirty="0"/>
              <a:t>Availability – scheduled execution can run unattended on a 24/7 </a:t>
            </a:r>
            <a:r>
              <a:rPr lang="en-US" sz="2000" dirty="0" smtClean="0"/>
              <a:t>basis</a:t>
            </a:r>
          </a:p>
          <a:p>
            <a:pPr marL="228600" lvl="1">
              <a:spcBef>
                <a:spcPts val="1000"/>
              </a:spcBef>
            </a:pPr>
            <a:r>
              <a:rPr lang="en-US" sz="2000" dirty="0"/>
              <a:t>Reliability – due to advanced error handling and scenario recovery</a:t>
            </a:r>
          </a:p>
          <a:p>
            <a:pPr marL="228600" lvl="1">
              <a:spcBef>
                <a:spcPts val="1000"/>
              </a:spcBef>
            </a:pPr>
            <a:r>
              <a:rPr lang="en-US" sz="2000" dirty="0"/>
              <a:t>Flexibility – framework independent of system or environment under </a:t>
            </a:r>
            <a:r>
              <a:rPr lang="en-US" sz="2000" dirty="0" smtClean="0"/>
              <a:t>test</a:t>
            </a:r>
          </a:p>
          <a:p>
            <a:pPr marL="228600" lvl="1">
              <a:spcBef>
                <a:spcPts val="1000"/>
              </a:spcBef>
            </a:pPr>
            <a:r>
              <a:rPr lang="en-US" sz="2000" dirty="0"/>
              <a:t>Measurability – </a:t>
            </a:r>
            <a:r>
              <a:rPr lang="en-US" sz="2000" dirty="0" err="1"/>
              <a:t>customisable</a:t>
            </a:r>
            <a:r>
              <a:rPr lang="en-US" sz="2000" dirty="0"/>
              <a:t> reporting of test results ensure quality</a:t>
            </a:r>
            <a:r>
              <a:rPr lang="en-US" sz="2000" dirty="0" smtClean="0"/>
              <a:t>..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485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6068D5-F003-414A-BC5B-22B2DD43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427676" cy="1002323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You may have the </a:t>
            </a:r>
            <a:r>
              <a:rPr lang="en-US" sz="2800" dirty="0" smtClean="0"/>
              <a:t>BEST tool</a:t>
            </a:r>
            <a:r>
              <a:rPr lang="en-US" sz="2800" dirty="0"/>
              <a:t>, but if you are not using it right you </a:t>
            </a:r>
            <a:r>
              <a:rPr lang="en-US" sz="2800" dirty="0" smtClean="0"/>
              <a:t>will not benefit </a:t>
            </a:r>
            <a:r>
              <a:rPr lang="en-US" sz="2800" dirty="0"/>
              <a:t>very well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135F9D58-E771-5A49-B147-CF6FF914833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00328" y="1688123"/>
            <a:ext cx="5798621" cy="3729843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1539D9-750B-BE4E-82DD-E33ED8F2F321}"/>
              </a:ext>
            </a:extLst>
          </p:cNvPr>
          <p:cNvSpPr txBox="1"/>
          <p:nvPr/>
        </p:nvSpPr>
        <p:spPr>
          <a:xfrm>
            <a:off x="9051010" y="1318791"/>
            <a:ext cx="156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Gurhan – 2018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E640CFB-55BC-5548-953A-A61301A9DBEB}"/>
              </a:ext>
            </a:extLst>
          </p:cNvPr>
          <p:cNvSpPr txBox="1"/>
          <p:nvPr/>
        </p:nvSpPr>
        <p:spPr>
          <a:xfrm>
            <a:off x="10433436" y="1318791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™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088045E-369A-384F-95E1-EF8316EC6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949" y="1688123"/>
            <a:ext cx="2867660" cy="30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2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35F412-995A-A94A-A740-E3E066E2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popular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58F926-96EF-9B4C-81AD-D4F05B6909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u="sng" dirty="0"/>
              <a:t>Data Driven Testing Framework.</a:t>
            </a:r>
          </a:p>
          <a:p>
            <a:r>
              <a:rPr lang="en-US" dirty="0"/>
              <a:t>Keyword Driven </a:t>
            </a:r>
            <a:r>
              <a:rPr lang="en-US" b="1" dirty="0"/>
              <a:t>Testing</a:t>
            </a:r>
            <a:r>
              <a:rPr lang="en-US" dirty="0"/>
              <a:t> Framework.</a:t>
            </a:r>
          </a:p>
          <a:p>
            <a:r>
              <a:rPr lang="en-US" dirty="0"/>
              <a:t>Hybrid </a:t>
            </a:r>
            <a:r>
              <a:rPr lang="en-US" b="1" dirty="0"/>
              <a:t>Testing</a:t>
            </a:r>
            <a:r>
              <a:rPr lang="en-US" dirty="0"/>
              <a:t> Framework.</a:t>
            </a:r>
          </a:p>
          <a:p>
            <a:r>
              <a:rPr lang="en-US" dirty="0"/>
              <a:t>Test driven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development</a:t>
            </a:r>
            <a:r>
              <a:rPr lang="en-US" dirty="0"/>
              <a:t> framework</a:t>
            </a:r>
          </a:p>
          <a:p>
            <a:r>
              <a:rPr lang="en-US" u="sng" dirty="0"/>
              <a:t>Behavior Driven </a:t>
            </a:r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Development</a:t>
            </a:r>
            <a:r>
              <a:rPr lang="en-US" u="sng" dirty="0"/>
              <a:t> Framework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07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Freeform: Shape 23">
            <a:extLst>
              <a:ext uri="{FF2B5EF4-FFF2-40B4-BE49-F238E27FC236}">
                <a16:creationId xmlns="" xmlns:a16="http://schemas.microsoft.com/office/drawing/2014/main" id="{9EC0B389-6C5B-4613-955F-777B28DFBA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EFDAC7-E63D-E24E-B686-791ED0D46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8129872" cy="1151965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lang="en-US" sz="4400" dirty="0"/>
              <a:t>Data driven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17BD775-2859-0E45-881A-79C7BE0632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468" y="2063396"/>
            <a:ext cx="8129872" cy="922091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Driven by data! 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8AC43696-2597-400A-96DE-C9CA146340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364703"/>
            <a:ext cx="12192001" cy="493296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9F79A6-8694-1E45-988F-A1D187F3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816" y="1619882"/>
            <a:ext cx="2893561" cy="1669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CD2A487-DFBF-7D4D-999C-01645A6AB94D}"/>
              </a:ext>
            </a:extLst>
          </p:cNvPr>
          <p:cNvSpPr txBox="1"/>
          <p:nvPr/>
        </p:nvSpPr>
        <p:spPr>
          <a:xfrm>
            <a:off x="643467" y="3429000"/>
            <a:ext cx="860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Driven framework is focused on separating the test scripts logic and the test data from each other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1AEBBA6-C68B-4540-AAA8-99E6216E8EB8}"/>
              </a:ext>
            </a:extLst>
          </p:cNvPr>
          <p:cNvSpPr txBox="1"/>
          <p:nvPr/>
        </p:nvSpPr>
        <p:spPr>
          <a:xfrm>
            <a:off x="658800" y="4125552"/>
            <a:ext cx="7277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Allows us to create test automation by passing different sets of test data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8A48F7F-6DC8-7546-9AA6-CD88684CC5EF}"/>
              </a:ext>
            </a:extLst>
          </p:cNvPr>
          <p:cNvSpPr txBox="1"/>
          <p:nvPr/>
        </p:nvSpPr>
        <p:spPr>
          <a:xfrm>
            <a:off x="674133" y="4587217"/>
            <a:ext cx="1217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test data set is kept in </a:t>
            </a:r>
            <a:r>
              <a:rPr lang="en-US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external files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 resources such as MS Excel Sheets, MS Access Tables, SQL Database, XML files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71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764</TotalTime>
  <Words>632</Words>
  <Application>Microsoft Macintosh PowerPoint</Application>
  <PresentationFormat>Widescreen</PresentationFormat>
  <Paragraphs>76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Impact</vt:lpstr>
      <vt:lpstr>Wingdings</vt:lpstr>
      <vt:lpstr>Arial</vt:lpstr>
      <vt:lpstr>Main Event</vt:lpstr>
      <vt:lpstr>Frameworks</vt:lpstr>
      <vt:lpstr>TODAY’S TOPICS</vt:lpstr>
      <vt:lpstr>PowerPoint Presentation</vt:lpstr>
      <vt:lpstr>What is a framework</vt:lpstr>
      <vt:lpstr>Why are we using frameworks</vt:lpstr>
      <vt:lpstr>PowerPoint Presentation</vt:lpstr>
      <vt:lpstr>You may have the BEST tool, but if you are not using it right you will not benefit very well</vt:lpstr>
      <vt:lpstr>Some popular frameworks</vt:lpstr>
      <vt:lpstr>Data driven framework</vt:lpstr>
      <vt:lpstr>Why data driven framework?</vt:lpstr>
      <vt:lpstr>PowerPoint Presentation</vt:lpstr>
      <vt:lpstr>PowerPoint Presentation</vt:lpstr>
      <vt:lpstr>Hybrid testing framework</vt:lpstr>
      <vt:lpstr>Test driven development</vt:lpstr>
      <vt:lpstr>Behavior driven development</vt:lpstr>
      <vt:lpstr>PowerPoint Presentation</vt:lpstr>
      <vt:lpstr>Why bother for bdd when you can do tdd?</vt:lpstr>
      <vt:lpstr>What tool do you use?</vt:lpstr>
      <vt:lpstr>Options to choose from for bdd</vt:lpstr>
      <vt:lpstr>Questions related</vt:lpstr>
      <vt:lpstr>Next mentoring topics?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Saturday mentoring</dc:title>
  <dc:creator>Gurhan Kocyigit</dc:creator>
  <cp:lastModifiedBy>Microsoft Office User</cp:lastModifiedBy>
  <cp:revision>52</cp:revision>
  <dcterms:created xsi:type="dcterms:W3CDTF">2018-07-27T22:16:59Z</dcterms:created>
  <dcterms:modified xsi:type="dcterms:W3CDTF">2020-02-09T17:24:19Z</dcterms:modified>
</cp:coreProperties>
</file>